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781800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6280A-2860-4654-B56B-72811160F239}" type="datetimeFigureOut">
              <a:rPr lang="pl-PL" smtClean="0"/>
              <a:pPr/>
              <a:t>2014-06-12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B34D5-7E26-430A-AC03-18CC918532D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929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E1591-53DF-4095-ABC5-86458EDD92B9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028609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F8AA-D5FE-41A4-A0C1-58E18EE5EFA1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16877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B9F7-AA03-489E-A1D2-FC6D15CC94FF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96903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14B5-0FA8-4900-9AE3-DC23393CE7A4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775936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06F3C-3623-4DCC-AF64-46D62B978150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679500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7AF4-91FD-4AC7-A8B1-CE2D852BF9F0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617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A216-6FEF-40A6-8A2B-7ABD5732BC7F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23555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A641B-052B-424F-88E2-246EC2F60F05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5960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4A25-008D-43BA-8D2F-5F9AA878A6FD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94370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A413-CC0E-4438-AEE2-6C5547617EE5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62343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0AAF9-4BF7-4C6F-B210-46471A6A7A67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896709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B5D49-382A-48E1-A9DC-880E4BFFE730}" type="datetime1">
              <a:rPr lang="pl-PL" smtClean="0"/>
              <a:pPr/>
              <a:t>2014-06-12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75D65-2836-4E18-B58A-CDB22F71DB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6696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768" y="574228"/>
            <a:ext cx="1659816" cy="187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Documents and Settings\Aga Jacek\Moje dokumenty\Moje obrazy\ControlCenter3\Scan\CCF20140508_0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8938"/>
            <a:ext cx="1589381" cy="20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899592" y="2564904"/>
            <a:ext cx="7560840" cy="222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3200" spc="150" dirty="0" smtClean="0">
                <a:ln>
                  <a:solidFill>
                    <a:srgbClr val="002060"/>
                  </a:solidFill>
                </a:ln>
                <a:latin typeface="Algerian" pitchFamily="82" charset="0"/>
              </a:rPr>
              <a:t>KONFERENCJA</a:t>
            </a:r>
          </a:p>
          <a:p>
            <a:pPr algn="ctr">
              <a:lnSpc>
                <a:spcPct val="150000"/>
              </a:lnSpc>
            </a:pPr>
            <a:r>
              <a:rPr lang="pl-PL" sz="3200" spc="150" dirty="0" smtClean="0">
                <a:ln>
                  <a:solidFill>
                    <a:srgbClr val="002060"/>
                  </a:solidFill>
                </a:ln>
                <a:latin typeface="Algerian" pitchFamily="82" charset="0"/>
              </a:rPr>
              <a:t>RZECZOZNAWCÓW MAJĄTKOWYCH </a:t>
            </a:r>
          </a:p>
          <a:p>
            <a:pPr algn="ctr">
              <a:lnSpc>
                <a:spcPct val="150000"/>
              </a:lnSpc>
            </a:pPr>
            <a:r>
              <a:rPr lang="pl-PL" sz="3200" spc="150" dirty="0" smtClean="0">
                <a:ln>
                  <a:solidFill>
                    <a:srgbClr val="002060"/>
                  </a:solidFill>
                </a:ln>
                <a:latin typeface="Algerian" pitchFamily="82" charset="0"/>
              </a:rPr>
              <a:t>W GDAŃSKU </a:t>
            </a:r>
            <a:endParaRPr lang="pl-PL" sz="3200" spc="150" dirty="0">
              <a:ln>
                <a:solidFill>
                  <a:srgbClr val="002060"/>
                </a:solidFill>
              </a:ln>
              <a:latin typeface="Algerian" pitchFamily="82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491880" y="600670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lgerian" pitchFamily="82" charset="0"/>
              </a:rPr>
              <a:t>6 CZERWIEC 2014 r. </a:t>
            </a:r>
            <a:endParaRPr lang="pl-PL" dirty="0">
              <a:latin typeface="Algerian" pitchFamily="82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5568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467544" y="-30435"/>
            <a:ext cx="835292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P</a:t>
            </a:r>
            <a:r>
              <a:rPr lang="pl-PL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 DRUGIE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 dokumencie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ŚWIĘTOPEŁKA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z XIII w. istnieje wzmianka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ZAMIANIE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wsi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JUSZKOWO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 wieś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BARNOWICE JAKO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: „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AEQUIVOCATIO” / RÓWNOWAŻNYCH SOBIE !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Kto mógłby poza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RZECZOZNAWCĄ MAJĄTKOWYM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użyć takiego zwrotu ?!</a:t>
            </a:r>
          </a:p>
          <a:p>
            <a:pPr algn="just">
              <a:lnSpc>
                <a:spcPct val="150000"/>
              </a:lnSpc>
              <a:tabLst>
                <a:tab pos="3143250" algn="l"/>
              </a:tabLst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tabLst>
                <a:tab pos="3143250" algn="l"/>
              </a:tabLst>
            </a:pPr>
            <a:r>
              <a:rPr lang="pl-PL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 TRZECIE </a:t>
            </a: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tenże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ŚWIĘTOPEŁEK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w 1246 roku przekazał biskupowi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MICHAŁOWI 	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dwie wsie: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KOMORSK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WARLUBIE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, które posiadał: 	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„INTEGRALITER SICUT QUONDAM TENUERAT”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… 	czyli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„NIE TYTUŁEM WŁASNOŚCI TYLKO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W DOŻYWOCIE” !</a:t>
            </a:r>
          </a:p>
          <a:p>
            <a:pPr algn="just">
              <a:lnSpc>
                <a:spcPct val="150000"/>
              </a:lnSpc>
              <a:tabLst>
                <a:tab pos="3143250" algn="l"/>
              </a:tabLst>
            </a:pPr>
            <a:r>
              <a:rPr lang="pl-PL" sz="1600" b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CHCIAŁOBY SIĘ POWIEDZIEĆ: W UŻYTKOWANIE </a:t>
            </a:r>
          </a:p>
          <a:p>
            <a:pPr algn="just">
              <a:lnSpc>
                <a:spcPct val="150000"/>
              </a:lnSpc>
              <a:tabLst>
                <a:tab pos="3143250" algn="l"/>
              </a:tabLst>
            </a:pPr>
            <a:r>
              <a:rPr lang="pl-PL" sz="1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WIECZYSTE !</a:t>
            </a:r>
          </a:p>
          <a:p>
            <a:pPr algn="just">
              <a:lnSpc>
                <a:spcPct val="150000"/>
              </a:lnSpc>
              <a:tabLst>
                <a:tab pos="3143250" algn="l"/>
              </a:tabLst>
            </a:pPr>
            <a:endParaRPr lang="pl-PL" sz="1600" b="1" dirty="0" smtClean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3143250" algn="l"/>
              </a:tabLst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KTO MA JESZCZE WĄTPLIWOŚCI, ŻE ŚWIĘTOPEŁEK WIELKI POWINIEN BYĆ PATRONEM POMORSKICH RZECZOZNAWCÓW MAJĄTKOWYCH ?!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Gdańsk\P1010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902" y="3182833"/>
            <a:ext cx="3073504" cy="216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1113384" y="5319483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PIECZĘĆ z 1236 r.</a:t>
            </a:r>
            <a:endParaRPr lang="pl-PL" sz="14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96838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55762" y="-171400"/>
            <a:ext cx="8338864" cy="7209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Old English Text MT" pitchFamily="66" charset="0"/>
                <a:cs typeface="Times New Roman" pitchFamily="18" charset="0"/>
              </a:rPr>
              <a:t>J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EST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JESZCZE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 CZWARTE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– oto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ŚWIĘTOPEŁEK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ustalił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CŁO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 statki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 wysokości 1,5 grzywny srebra na duże kogi i połowę tej kwoty na mniejsze…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DLA PORÓWNANIA – CO MOŻNA BYŁO WÓWCZAS I ZA ILE KUPIĆ ?</a:t>
            </a:r>
          </a:p>
          <a:p>
            <a:pPr algn="just">
              <a:lnSpc>
                <a:spcPct val="150000"/>
              </a:lnSpc>
              <a:tabLst>
                <a:tab pos="361950" algn="l"/>
                <a:tab pos="1885950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grzywna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= 201,9 gramom srebra = 48 groszy polskich lub praskich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	 	( najpopularniejsza moneta )</a:t>
            </a:r>
          </a:p>
          <a:p>
            <a:pPr algn="just">
              <a:lnSpc>
                <a:spcPct val="150000"/>
              </a:lnSpc>
              <a:tabLst>
                <a:tab pos="361950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grosz praski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= 12 denarów polskich bitych za czasów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Władysława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ŁOKIETKA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361950" algn="l"/>
                <a:tab pos="1971675" algn="l"/>
              </a:tabLst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PRZELICZAJMY TOWARY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 grosze i grzywny: 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tawka dobowa robotnika na roli lub w mieście	:	1 grosz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orek ( 50 kg ) jęczmienia	:	5 groszy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orek żyta		:	6 groszy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orek owsa 		:  15 groszy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oń do prac rolnych		:  96 groszy ( 2 grzywny )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ół		:  30 groszy 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rzewiki krakowskie ( zawijane )	:	5 groszy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uty ( solidne )		:  11 groszy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ożuch		:  18 groszy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§"/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10 łokci dobrego sukna flandryjskiego 	:  72 grosze ( 1,5 grzywny )</a:t>
            </a:r>
          </a:p>
          <a:p>
            <a:pPr algn="just">
              <a:spcBef>
                <a:spcPts val="600"/>
              </a:spcBef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      ( cło opłacano w ten sposób ) </a:t>
            </a:r>
          </a:p>
          <a:p>
            <a:pPr algn="just">
              <a:lnSpc>
                <a:spcPct val="150000"/>
              </a:lnSpc>
              <a:tabLst>
                <a:tab pos="361950" algn="l"/>
                <a:tab pos="1971675" algn="l"/>
                <a:tab pos="4572000" algn="l"/>
                <a:tab pos="4848225" algn="l"/>
              </a:tabLst>
            </a:pPr>
            <a:endParaRPr lang="pl-PL" sz="15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4146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344271" y="-243408"/>
            <a:ext cx="5680021" cy="675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D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ROŻSZE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BYŁO WYPOSAŻENIE RYCERSKIE :</a:t>
            </a:r>
            <a:endParaRPr lang="pl-PL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broja prosta ( bez zdobień )	:	240 gr  	( 5 grzywien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zbroja ze stali damasceńskiej ( zdobiona ) :</a:t>
            </a: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1440 gr 	( 30 grzywien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ł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uk z futerałem, kołczanem i kopą strzał 	:	  48 gr 	( 1 grzywna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iecz hartowany z pasem rycerskim  	:     72 gr 	( 1,5 grzywny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usza naciągana hakiem	:     25 gr 	( 0,52 grzywny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usza z lewarem niemieckim	:     65 gr 	( 1,35 grzywny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koń bojowy 		:	240 gr	( 5 grzywien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oń </a:t>
            </a:r>
            <a:r>
              <a:rPr lang="pl-PL" sz="1400" b="1" dirty="0" err="1" smtClean="0">
                <a:latin typeface="Times New Roman" pitchFamily="18" charset="0"/>
                <a:cs typeface="Times New Roman" pitchFamily="18" charset="0"/>
              </a:rPr>
              <a:t>kopijny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 		:   380 gr 	( 7,92 grzywien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iodło bojowe, </a:t>
            </a:r>
            <a:r>
              <a:rPr lang="pl-PL" sz="1400" b="1" dirty="0" err="1" smtClean="0">
                <a:latin typeface="Times New Roman" pitchFamily="18" charset="0"/>
                <a:cs typeface="Times New Roman" pitchFamily="18" charset="0"/>
              </a:rPr>
              <a:t>kopijne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 z rynsztunkiem  	:   480 gr	( 10 grzywien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iodło zwykłe, podróżne	:     30 gr 	( 0,62 grzywny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strogi rycerskie		:	    6 gr	( 0,12 grzywny )</a:t>
            </a:r>
          </a:p>
          <a:p>
            <a:pPr marL="180975" indent="-180975" algn="just">
              <a:lnSpc>
                <a:spcPct val="150000"/>
              </a:lnSpc>
              <a:buFont typeface="Wingdings" pitchFamily="2" charset="2"/>
              <a:buChar char="§"/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trzemiona 		:	    5 gr	( 0,10 grzywny )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PEŁNE WYPOSAŻENIE /ŚREDNIE / RYCERZA </a:t>
            </a:r>
            <a:r>
              <a:rPr lang="pl-PL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: 1500 gr 	( 31,25 grzywny)</a:t>
            </a:r>
            <a:endParaRPr lang="pl-PL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OKAZAŁE WYPOSAŻENIE RYCERSKIE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	: 2800 gr 	( 58,33 grzywny)</a:t>
            </a:r>
          </a:p>
          <a:p>
            <a:pPr algn="just">
              <a:lnSpc>
                <a:spcPct val="150000"/>
              </a:lnSpc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BUDOWA KOŚCIOŁA WIEJSKIEGO</a:t>
            </a:r>
            <a:r>
              <a:rPr lang="pl-PL" sz="1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: 3000 gr 	( 62,5 grzywny )</a:t>
            </a:r>
          </a:p>
          <a:p>
            <a:pPr algn="just">
              <a:lnSpc>
                <a:spcPct val="150000"/>
              </a:lnSpc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ŚREDNIA WIEŚ 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		: 12.000 gr ( 250 grzywien )</a:t>
            </a:r>
          </a:p>
          <a:p>
            <a:pPr algn="just">
              <a:lnSpc>
                <a:spcPct val="150000"/>
              </a:lnSpc>
              <a:tabLst>
                <a:tab pos="361950" algn="l"/>
                <a:tab pos="1971675" algn="l"/>
                <a:tab pos="3409950" algn="l"/>
                <a:tab pos="3590925" algn="l"/>
                <a:tab pos="4219575" algn="l"/>
                <a:tab pos="4848225" algn="l"/>
              </a:tabLst>
            </a:pPr>
            <a:r>
              <a:rPr lang="pl-PL" sz="1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ZASOBNA WIEŚ ( z kościołem ) 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	: 30.000 gr ( 625 grzywien )</a:t>
            </a:r>
            <a:endParaRPr lang="pl-PL" sz="1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322015"/>
            <a:ext cx="3104954" cy="5195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251521" y="5517232"/>
            <a:ext cx="3104954" cy="10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Rycerz za 1 kopię ( wóz, łucznik lub kusznik, giermek ) otrzymywał </a:t>
            </a:r>
            <a:br>
              <a:rPr lang="pl-PL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10-15 grzywien plus łupy. </a:t>
            </a:r>
            <a:endParaRPr lang="pl-PL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508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539552" y="188640"/>
            <a:ext cx="8064896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800" b="1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Old English Text MT" pitchFamily="66" charset="0"/>
                <a:cs typeface="Times New Roman" pitchFamily="18" charset="0"/>
              </a:rPr>
              <a:t>J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EŚLI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PRZYSZŁO WYPOSAŻYĆ NA WOJNĘ KILKU SYNÓW – TRZEBA BYŁO BRAĆ 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„WYDERKAF”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/ kredyt / :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933950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chrześcijanina / z wyjątkiem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KRZYŻAKÓW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/	na 15 % rocznie</a:t>
            </a:r>
          </a:p>
          <a:p>
            <a:pPr algn="just">
              <a:lnSpc>
                <a:spcPct val="150000"/>
              </a:lnSpc>
              <a:tabLst>
                <a:tab pos="4933950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- u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KRZYŻAKÓW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 	na 20 % rocznie</a:t>
            </a:r>
          </a:p>
          <a:p>
            <a:pPr algn="just">
              <a:lnSpc>
                <a:spcPct val="150000"/>
              </a:lnSpc>
              <a:tabLst>
                <a:tab pos="4933950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- u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ŻYDA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	na 55 % rocznie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4933950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 kredyt brano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„OBLIGACIO”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/ zastaw / 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  <a:tabLst>
                <a:tab pos="4933950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zastaw bez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DZIERŻENIA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jeśli był spłacony w terminie;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  <a:tabLst>
                <a:tab pos="4933950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DZIERŻENIEM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( pożyczkodawca użytkował zastawione dobra do czasu spłaty kredytu );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  <a:tabLst>
                <a:tab pos="4933950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o 3 latach dzierżenia następował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„RETRAKT”,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jeśli kredyt nie został spłacony przez zainteresowanego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ZASTAW PRZECHODZIŁ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WŁASNOŚĆ KREDYTODAWCY !</a:t>
            </a:r>
          </a:p>
          <a:p>
            <a:pPr algn="just">
              <a:lnSpc>
                <a:spcPct val="150000"/>
              </a:lnSpc>
              <a:tabLst>
                <a:tab pos="4933950" algn="l"/>
              </a:tabLst>
            </a:pP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CIEKAWOSTKA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w 1390 r. w Krakowie można było już kupić: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  <a:tabLst>
                <a:tab pos="4124325" algn="l"/>
                <a:tab pos="4933950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puszki ( armaty ) skórzane ( jednorazowe ) 	za   5 grzywien ( 240 groszy 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  <a:tabLst>
                <a:tab pos="4124325" algn="l"/>
                <a:tab pos="4933950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uszki spiżowe odlewane 	za 25 grzywien ( 1.200 groszy 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  <a:tabLst>
                <a:tab pos="4124325" algn="l"/>
                <a:tab pos="4933950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ula kamienna po </a:t>
            </a: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roszu za sztukę 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7912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539552" y="188640"/>
            <a:ext cx="8064896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A</a:t>
            </a:r>
            <a:r>
              <a:rPr lang="pl-PL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 WOJEWODAMI GDAŃSKIMI I POMORSKIMI ?!</a:t>
            </a:r>
            <a:endParaRPr lang="pl-PL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933950" algn="l"/>
              </a:tabLst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Oto wiadomo, że w 1278 r. wojewodą gdańskim był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WOJCIECH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a raczej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WAJSYL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, bo pochodził z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POMEZANII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( z okolicy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SZTUMU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), a tam tak przyjmowano to imię.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47675" algn="l"/>
                <a:tab pos="4933950" algn="l"/>
              </a:tabLst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	Syn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WAJSYLA → ŻYWAN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( DIWAN ) w 1285 r. dopuścił się buntu przeciw księciu i został wygnany, a jego dobra: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WITOMINO i RAJKOWY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zostały skonfiskowane.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WAJSYLA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też usunięto z funkcji wojewody i w jego miejsce powołany został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WOJEWODA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ze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SŁUPSKA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47675" algn="l"/>
                <a:tab pos="4933950" algn="l"/>
              </a:tabLst>
            </a:pPr>
            <a:endParaRPr lang="pl-PL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47675" algn="l"/>
                <a:tab pos="4933950" algn="l"/>
              </a:tabLst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Proszę się więc nie dziwić, że o tym wojewodzie powiem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WIĘCEJ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, ale przedtem o ówczesnym księciu: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  <a:tabLst>
                <a:tab pos="447675" algn="l"/>
                <a:tab pos="4933950" algn="l"/>
              </a:tabLst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WŁADYSŁAWIE   ŁOKIETKU  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2433464" y="4293096"/>
            <a:ext cx="4320480" cy="461665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ŚWIĘCA zwany „STARYM” </a:t>
            </a:r>
            <a:endParaRPr lang="pl-PL" sz="2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99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-171400"/>
            <a:ext cx="842493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w</a:t>
            </a:r>
            <a:r>
              <a:rPr lang="pl-PL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ŁADYSŁAW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ŁOKIETEK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książę kujawsko – pomorski i wielkopolski na krótko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( 1296 – 1300 ) – wygnany – wraca a koronacja królewska nastąpiła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 20 lat później ( 1320 r. )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Nas interesuje 27 lipiec 1299 r. Wtedy Władysław Łokietek jest 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BRZEŚCIU KUJAWSKIM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. Tam zostaje go przedstawiciel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HANZY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( a może ściślej: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LUBEKI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) magister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BERNARD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. Przywozi bogate dary !!!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Dość, że ów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BERNARD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wyjechał z Brześcia Kujawskiego do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dokumentem podpisanym przez księcia o zwolnieniu kupców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HANZATYCKICH Z CŁA NA POMORZU I W GDAŃSKU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, jeśli zaś ktoś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POBIERZE CŁO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, to „powinien je zwrócić ze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SWEGO MAJĄTKU w PODWÓJNEJ WARTOŚCI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Przywilej potwierdziła bez szemrania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RADA MIEJSKA GDAŃSKA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oraz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WOJEWODA ŚWIĘCA i CELNIK MICHAŁ</a:t>
            </a: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pl-PL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Magister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BERNARD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nie silił się na przekazywanie im upominków ! W dokumencie </a:t>
            </a:r>
            <a:r>
              <a:rPr lang="pl-PL" sz="1600" b="1" dirty="0" err="1" smtClean="0">
                <a:latin typeface="Times New Roman" pitchFamily="18" charset="0"/>
                <a:cs typeface="Times New Roman" pitchFamily="18" charset="0"/>
              </a:rPr>
              <a:t>łokietkowym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jest też wzmianka, że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KSIĄŻĘ SPODZIEWA SIĘ OD LUBEKI POŻYCZKI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 KWOCIE JAKĄ UZNAJĄ… ZA ZASADNĄ !</a:t>
            </a:r>
          </a:p>
          <a:p>
            <a:pPr algn="just"/>
            <a:endParaRPr lang="pl-PL" sz="2000" b="1" dirty="0" smtClean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809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952328" cy="265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635896" y="40466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491880" y="-171400"/>
            <a:ext cx="53285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w</a:t>
            </a:r>
            <a:r>
              <a:rPr lang="pl-PL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RÓĆMY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WOJEWODY ŚWIĘCY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herbu „</a:t>
            </a:r>
            <a:r>
              <a:rPr lang="pl-PL" sz="1600" b="1" dirty="0" err="1" smtClean="0">
                <a:latin typeface="Times New Roman" pitchFamily="18" charset="0"/>
                <a:cs typeface="Times New Roman" pitchFamily="18" charset="0"/>
              </a:rPr>
              <a:t>Rybogryf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” –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 TO z SĘDZIĄ POMORSKIM BOGUSZĄ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regulowali spory graniczne między wsią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SKOWACZ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należącą do klasztoru oliwskiego,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PSZCZÓŁKAMI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– które stanowiły własność rycerza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TRZEBIBORA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… Czynili to :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„TERRAE CUM SCRIBIS” / WESPOŁ Z PISARZEM ZIEMSKIM / 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11560" y="3356992"/>
            <a:ext cx="8352928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Niestety NUMER tego RZECZOZNAWCY MAJĄTKOWEGO NIE DOTRWAŁ DO DNIA DZISIEJSZEGO… SZKODA !...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JAK WCZEŚNIEJ POWIEDZIAŁEM CHCIAŁBYM NA CHWILĘ ZATRZYMAĆ SIĘ PRZY HISTORII WOJEWODY ŚWIĘCY.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361950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	Jego synem był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STAROSTA GDAŃSKI – PIOTR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Polanowa. W trakcie obrony Pomorza naruszył dobra biskupa włocławskiego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GERWARDA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, ten zasądził czyn ten na 2.000 grzywien. Władysław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ŁOKIETEK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obiecał zwrócić te pieniądza staroście,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ALE NIE ZWRÓCIŁ !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NIE ZAMIERZAŁ TEGO ZROBIĆ ! </a:t>
            </a:r>
            <a:endParaRPr lang="pl-PL" b="1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4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-171400"/>
            <a:ext cx="842493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16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LIPCA 1307 r.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we wsi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LĘDOWO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z przedstawicielami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MARGRABIÓW BRANDENBURSKICH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spotkał się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WŁAŚNIE WOJEWODA ŚWIĘCA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, który tu przybył z bratem: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WAWRZYŃCEM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– kasztelanem słupskim i synami: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PIOTREM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z Polanowa – starostą gdańskim,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WAWRZYŃCEM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z Darłowa i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JANEM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ze Sławna.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47675" algn="l"/>
              </a:tabLst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ŚWIĘCOWIE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przypomnieli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BRANDENBURCZYKOM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, że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MŚCIWÓJ SOBIESŁAWOWIC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oddał przed laty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właśnie –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POMORZE W LENNO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. Rodzina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ŚWIĘCÓW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deklarowała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WYPOWIEDZENIE POSŁUSZEŃSTWA Władysławowi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ŁOKIETKOWI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i zabezpieczenie lenna z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POMORZA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(aż po Sławno)- na rzecz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BRANDENBURGII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! Oczywiście za zagwarantowanie im stosownych przywilejów !</a:t>
            </a:r>
          </a:p>
          <a:p>
            <a:pPr algn="just">
              <a:lnSpc>
                <a:spcPct val="150000"/>
              </a:lnSpc>
              <a:tabLst>
                <a:tab pos="447675" algn="l"/>
              </a:tabLst>
            </a:pPr>
            <a:r>
              <a:rPr lang="pl-PL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PROPOZYCJA ZOSTAŁA PRZYJĘTA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Brandenburczycy mieli utrzymać nad Pomorzem: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„DOMINIUM DIRECTUM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” ( „prawo zwierzchniej własności” ),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ŚWIĘCOWIE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„DOMINIUM UTILE”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( „prawo własności użytkowej” ). </a:t>
            </a:r>
            <a:endParaRPr lang="pl-PL" b="1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l-PL" sz="2000" b="1" dirty="0" smtClean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661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-171400"/>
            <a:ext cx="8424936" cy="690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A</a:t>
            </a: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POSZŁO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 „GŁUPIE”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2.000 grzywien ( 96.000 groszy ), których staroście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PIOTROWI ŚWIĘCOWI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„pożałował” książę Władysław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ŁOKIETEK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! </a:t>
            </a:r>
          </a:p>
          <a:p>
            <a:pPr algn="just">
              <a:lnSpc>
                <a:spcPct val="150000"/>
              </a:lnSpc>
              <a:tabLst>
                <a:tab pos="447675" algn="l"/>
              </a:tabLst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 sierpniu 1308 r. ku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GDAŃSKOWI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ruszyła wyprawa rycerstwa brandenburskiego i pomorskiego związanego ze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ŚWIĘCAMI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  <a:tabLst>
                <a:tab pos="447675" algn="l"/>
              </a:tabLst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zajęto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( bez walki ) </a:t>
            </a:r>
            <a:r>
              <a:rPr lang="pl-PL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września 1308 r.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NIE ZDOBYTO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grodu książęcego bronionego przez sędziego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BOGUSZĘ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, który nie dostawszy wsparcia od Władysława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ŁOKIETKA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przedostał się do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ELBLĄGA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i poprosił o pomoc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KRZYŻAKÓW ! CI POSTAWILI WARUNEK PEŁNEGO ZWROTU KOSZTÓW WYPRAWY !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Władysław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ŁOKIETEK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zgodził się, ale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JAK ZWYKLE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nie zamierzał zapłacić !</a:t>
            </a:r>
          </a:p>
          <a:p>
            <a:pPr algn="just">
              <a:lnSpc>
                <a:spcPct val="150000"/>
              </a:lnSpc>
              <a:tabLst>
                <a:tab pos="447675" algn="l"/>
              </a:tabLst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W połowie października 1308 r.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KRZYŻACY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weszli najpierw do grodu książęcego, a później wyparli rycerzy pomorskich i brandenburskich z Gdańska.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Na pieniądze czekali prawie do połowy listopada 1308 r.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NIE OTRZYMAWSZY ICH „ZWIETRZYLI” OKAZJĘ DO PRZEJĘCIA POMORZA ! </a:t>
            </a:r>
          </a:p>
          <a:p>
            <a:pPr algn="just"/>
            <a:endParaRPr lang="pl-PL" sz="2000" b="1" dirty="0" smtClean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-171400"/>
            <a:ext cx="8424936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W</a:t>
            </a: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nocy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12 na 13 listopada doszło do tak zwanej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„RZEZI GDAŃSKIEJ”.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KRZYŻACY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splądrowali Gdańsk. Zginęło ( jak wykazały najnowsze badania )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16 znamienitych rycerzy pomorskich i około 60 innych zbrojnych mężów oraz ponad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400 mieszczan gdańskich.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447675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KRZYŻACY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wcale nie wdali się w układy ze stroną polską,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UZNALI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, że prawa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BRANDENBURCZYKÓW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do Pomorza są „lepsze” i zaproponowali odkupienia tych ziem za 10.000 grzywien.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447675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Przy czym nie było to ( jak się można spodziewać 480.000 groszy ), bo grzywna krzyżacka równała się nie 201,9 gramom srebra, a 180 gramom… Na gorszym pieniądzu Krzyżacy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TEŻ ZARABIALI ! KUPOWALI ZA SWOJE GRZYWNY, SPRZEDAWALI ZA LEPSZE !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447675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Pieniądze w beczkach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KRZYŻACY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złożyli 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KALISZU NOWYM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 pograniczu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MARCHII BRANDENBURSKIEJ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obecnie Kalisz Pomorski w woj. zachodniopomorskim ). Odebrał je w imieniu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BRANDENBURCZYKÓW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Bernard von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PLOCKE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– rodzony brat ówczesnego krzyżackiego mistrza krajowego: Henryka von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PLOCKE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pl-PL" sz="2000" b="1" dirty="0" smtClean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781100" y="476672"/>
            <a:ext cx="770485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Old English Text MT" pitchFamily="66" charset="0"/>
              </a:rPr>
              <a:t>K</a:t>
            </a:r>
            <a:r>
              <a:rPr lang="pl-PL" sz="2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ONFERENCJA ODBYWA SIĘ POD HASŁEM: </a:t>
            </a:r>
          </a:p>
          <a:p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„22 LATA RZECZOZNAWSTWA MAJĄTKOWEGO </a:t>
            </a:r>
            <a:b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 POMORZU” </a:t>
            </a:r>
          </a:p>
          <a:p>
            <a:pPr algn="ctr"/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i w ten sam prawie sposób zatytułowano w zaproszeniu mój wykład: </a:t>
            </a:r>
          </a:p>
          <a:p>
            <a:pPr algn="ctr"/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A JEST TO DROBNA, ALE ISTOTNA NIEŚCISŁOŚĆ, BOWIEM TYTUŁ MOJEGO WYKŁADU BRZMI: </a:t>
            </a:r>
          </a:p>
          <a:p>
            <a:pPr algn="ctr">
              <a:spcBef>
                <a:spcPts val="1200"/>
              </a:spcBef>
            </a:pP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„722 LATA RZECZOZNAWSTWA MAJĄTKOWEGO NA POMORZU” </a:t>
            </a:r>
          </a:p>
          <a:p>
            <a:pPr algn="ctr">
              <a:spcBef>
                <a:spcPts val="1200"/>
              </a:spcBef>
            </a:pP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Tezę tą zamierzam udowodnić – wykładem !  </a:t>
            </a:r>
            <a:endParaRPr lang="pl-PL" b="1" dirty="0">
              <a:latin typeface="Algerian" pitchFamily="82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86921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260648"/>
            <a:ext cx="842493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W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ładysław ŁOKIETEK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usiłował zdymisjonować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WOJEWODĘ ŚWIĘCA </a:t>
            </a:r>
            <a:b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i powołał na tę funkcję przedstawiciela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ZNAKOMITEGO RODU WIELKOPOLSKIEGO – ZARĘBÓW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: Mikołaja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ZARĘBSKIEGO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– wojewodę tczewskiego… Nawiasem mówiąc niedługo potem Krzyżacy zdobyli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TCZEW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!</a:t>
            </a:r>
          </a:p>
          <a:p>
            <a:pPr algn="ctr">
              <a:lnSpc>
                <a:spcPct val="200000"/>
              </a:lnSpc>
              <a:spcBef>
                <a:spcPts val="1200"/>
              </a:spcBef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 TYM MIEJSCU WYJAŚNIAM DLACZEGO TAK DŁUGO CIĄGNĄŁEM WĄTEK O WOJEWODZIE ŚWIĘCU ?! </a:t>
            </a:r>
          </a:p>
          <a:p>
            <a:pPr algn="ctr">
              <a:lnSpc>
                <a:spcPct val="200000"/>
              </a:lnSpc>
              <a:spcBef>
                <a:spcPts val="1200"/>
              </a:spcBef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CHCIAŁBYM BOWIEM PRZEDSTAWIĆ KILKA NIESKROMNYCH PORÓWNAŃ CZY TEŻ DOWODÓW NA TO, ŻE HISTORIA LUBI SIĘ 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POWTARZAĆ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310912"/>
            <a:ext cx="8424936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 algn="just">
              <a:lnSpc>
                <a:spcPct val="150000"/>
              </a:lnSpc>
              <a:spcBef>
                <a:spcPts val="12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WOJEWODA ŚWIĘCA NAJPIERW BYŁ WOJEWODĄ SŁUPSKIM POTEM POMORSKIM, śmiem oto przypomnieć, że TEŻ pełniłem te funkcje w TAKIEJ KOLEJNOŚCI ! </a:t>
            </a:r>
            <a:endParaRPr lang="pl-PL" sz="2000" b="1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-447675" algn="just">
              <a:lnSpc>
                <a:spcPct val="150000"/>
              </a:lnSpc>
              <a:spcBef>
                <a:spcPts val="12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WOJEWODA ŚWIĘCA „PRZEKAZAŁ” POMORZE BRANDENBURCZYKOM a za mojego „wojewodowania” WSTĄPILIŚMY DO UNII EUROPEJSKIEJ ! </a:t>
            </a:r>
          </a:p>
          <a:p>
            <a:pPr marL="447675" indent="-447675" algn="just">
              <a:lnSpc>
                <a:spcPct val="150000"/>
              </a:lnSpc>
              <a:spcBef>
                <a:spcPts val="12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 KALISZU NOWYM FINALIZOWANO TRANSAKCJĘ „ZAKUPU” POMORZA – CHODZIŁEM W TYM MIEŚCIE DO GIMNAZJUM !</a:t>
            </a:r>
          </a:p>
          <a:p>
            <a:pPr marL="447675" indent="-447675" algn="just">
              <a:lnSpc>
                <a:spcPct val="150000"/>
              </a:lnSpc>
              <a:spcBef>
                <a:spcPts val="12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 CZASÓW mego „wojewodowania” MARSZAŁKIEM WOJEWÓDZTWA był JAN ZARĘBSKI NAJBEZSPORNIEJ z wielkopolskiego rodu </a:t>
            </a:r>
            <a:b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ZARĘBÓW ! BARDZO GO CENIŁEM I CENIĘ ! </a:t>
            </a:r>
          </a:p>
          <a:p>
            <a:pPr algn="ctr"/>
            <a:endParaRPr lang="pl-PL" sz="2000" b="1" u="sng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sz="2000" b="1" u="sng" spc="25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NIE ZA DUŻO TYCH ZBIEGÓW OKOLICZNOŚCI ?! </a:t>
            </a:r>
          </a:p>
        </p:txBody>
      </p:sp>
    </p:spTree>
    <p:extLst>
      <p:ext uri="{BB962C8B-B14F-4D97-AF65-F5344CB8AC3E}">
        <p14:creationId xmlns:p14="http://schemas.microsoft.com/office/powerpoint/2010/main" xmlns="" val="35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-171400"/>
            <a:ext cx="8424936" cy="7163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W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RÓĆMY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 DALSZEGO PRZEBIEGU ZDARZEŃ 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i rzeczoznawstwa majątkowego… Władysław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ŁOKIETEK 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próbował się odwoływać do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PAPIEŻA,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sz="1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JAN XXII JEDNAK UZNAŁ PRAWA KRZYŻAKÓW DO POMORZA 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i skarcił księcia za próbę odzyskania tej ziemi !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47675" algn="l"/>
              </a:tabLst>
            </a:pPr>
            <a:r>
              <a:rPr lang="pl-PL" sz="15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W 1311 r.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KRZYŻACY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 nabywają od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NORBERTANEK ŻUKOWSKICH 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wieś 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GRĄBOWO </a:t>
            </a:r>
            <a:b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( w ziemi świeckiej ) a w zamian przekazują jako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USTALONĄ RÓWNOWARTOŚĆ : </a:t>
            </a:r>
            <a:b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wsie :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CHMIELNO, OTOMIN, LISEWO 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i dopłacają jeszcze 57 grzywien krzyżackich w srebrze ! </a:t>
            </a:r>
          </a:p>
          <a:p>
            <a:pPr algn="just">
              <a:lnSpc>
                <a:spcPct val="150000"/>
              </a:lnSpc>
              <a:tabLst>
                <a:tab pos="447675" algn="l"/>
              </a:tabLst>
            </a:pP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Kto ustalił tę równowartość ?!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 PRAWA CHEŁMIŃSKIEGO 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księgi pierwszej </a:t>
            </a:r>
            <a:br>
              <a:rPr lang="pl-PL" sz="1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„O prawie do urzędów” – wiemy jakie </a:t>
            </a:r>
            <a:r>
              <a:rPr lang="pl-PL" sz="15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ÓW KTOŚ MUSIAŁ SPEŁNIAĆ WARUNKI :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47675" algn="l"/>
              </a:tabLst>
            </a:pP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„MĄŻ O NIEPOSZLAKOWANEJ OPINII…, KTÓREN WINIEN MIEĆ BACZENIE ABY : CHLEB, PIWO, MIĘSO, RYBY I INNE POŻYWIENIE SPRZEDAWANE BYŁO PO SŁUSZNEJ CENIE I ABY ANI OBYWATELE, ANI LUDZIE BIEDNI NIE BYLI OSZUKIWANI… WYSTĘPOWAĆ WINIEN PRZECIW OSZUSTWOM DOKONYWANYM W MIARACH, KORCACH, FUNTACH LUB WAGACH I ŁOKCIACH” 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  <a:tabLst>
                <a:tab pos="447675" algn="l"/>
              </a:tabLst>
            </a:pP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CZYŻ NIE JEST TO „WYPISZ – WYMALUJ” – CHARAKTERYSTYKA RZECZOZNAWCY MAJĄTKOWEGO ?!</a:t>
            </a:r>
          </a:p>
          <a:p>
            <a:pPr algn="just"/>
            <a:endParaRPr lang="pl-PL" sz="2000" b="1" dirty="0" smtClean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23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-171400"/>
            <a:ext cx="8424936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K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RZYŻACY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rządzili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POMORZEM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od 1308 do 1466 r. ( 158 lat 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882735"/>
            <a:ext cx="3631694" cy="546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99073"/>
            <a:ext cx="4298904" cy="285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283968" y="942217"/>
            <a:ext cx="4370912" cy="2455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Z lewej odnowiony 5 lipca 1378 r. – przez Wielkiego mistrza krzyżackiego 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WINRICHA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 von 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KNIPRODE PRZYWILEJ LOKACYJNY DLA GŁÓWNEGO MIASTA GDAŃSKA 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– nadający mu PRAWO 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CHEŁMIŃSKIE. </a:t>
            </a:r>
          </a:p>
          <a:p>
            <a:pPr algn="just">
              <a:lnSpc>
                <a:spcPts val="2000"/>
              </a:lnSpc>
              <a:spcBef>
                <a:spcPts val="600"/>
              </a:spcBef>
              <a:tabLst>
                <a:tab pos="447675" algn="l"/>
                <a:tab pos="542925" algn="l"/>
              </a:tabLst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	Na dole dokument tegoż mistrza krzyżackiego </a:t>
            </a:r>
            <a:br>
              <a:rPr lang="pl-PL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i biskupa 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WŁOCŁAWSKIEGO MACIEJA </a:t>
            </a:r>
            <a:b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o rozgraniczeniu terenów biskupich i miasta 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GDAŃSKA. </a:t>
            </a:r>
            <a:endParaRPr lang="pl-PL" sz="1400" b="1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42443" y="-243408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K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RZYŻACY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ZBUDOWALI W GDAŃSKU WAROWNĄ TWIERDZĘ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, która kontrolowała statki wpływające do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! 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4868788" y="838083"/>
            <a:ext cx="3951684" cy="4058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KOMTURIA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do której należał też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PUCK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portem rybackim – bogaciła się bardzo szybko ! Również na skupie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BURSZTYNU</a:t>
            </a: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i wyrobu z niego… cennych wówczas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RÓŻAŃCÓW ( „PATERNOSTER” ). </a:t>
            </a:r>
          </a:p>
          <a:p>
            <a:pPr algn="just">
              <a:lnSpc>
                <a:spcPts val="2600"/>
              </a:lnSpc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KOMTURSTWO GDAŃSKIE</a:t>
            </a: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składało się z: </a:t>
            </a:r>
          </a:p>
          <a:p>
            <a:pPr marL="285750" indent="-285750" algn="just">
              <a:lnSpc>
                <a:spcPts val="2600"/>
              </a:lnSpc>
              <a:buFont typeface="Arial" pitchFamily="34" charset="0"/>
              <a:buChar char="•"/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Gdańska z zamkiem komtura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i prokuratorem (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ZARZĄDCĄ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) morskim; </a:t>
            </a:r>
          </a:p>
          <a:p>
            <a:pPr marL="285750" indent="-285750" algn="just">
              <a:lnSpc>
                <a:spcPts val="2600"/>
              </a:lnSpc>
              <a:buFont typeface="Arial" pitchFamily="34" charset="0"/>
              <a:buChar char="•"/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kręgiem </a:t>
            </a:r>
            <a:r>
              <a:rPr lang="pl-PL" sz="1600" b="1" dirty="0" err="1" smtClean="0">
                <a:latin typeface="Times New Roman" pitchFamily="18" charset="0"/>
                <a:cs typeface="Times New Roman" pitchFamily="18" charset="0"/>
              </a:rPr>
              <a:t>sulmirskim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z prokuratorem leśnym;</a:t>
            </a:r>
            <a:endParaRPr lang="pl-PL" sz="1600" b="1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329" y="1436798"/>
            <a:ext cx="4435394" cy="332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251520" y="4763682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okręgiem puckim z prokuratorem </a:t>
            </a:r>
            <a:r>
              <a:rPr lang="pl-PL" sz="1600" b="1" dirty="0" err="1" smtClean="0">
                <a:latin typeface="Times New Roman" pitchFamily="18" charset="0"/>
                <a:cs typeface="Times New Roman" pitchFamily="18" charset="0"/>
              </a:rPr>
              <a:t>rybickim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( rybackim )</a:t>
            </a:r>
          </a:p>
          <a:p>
            <a:pPr>
              <a:lnSpc>
                <a:spcPct val="150000"/>
              </a:lnSpc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  ( mistrz od bursztynu rezydował w zamku LOCHSTADT w SAMBII, a ten podlegał </a:t>
            </a:r>
          </a:p>
          <a:p>
            <a:pPr>
              <a:lnSpc>
                <a:spcPct val="150000"/>
              </a:lnSpc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   Wielkiemu Szafarzowi z Królewca ); 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600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pl-PL" sz="1600" b="1" dirty="0" err="1" smtClean="0">
                <a:latin typeface="Times New Roman" pitchFamily="18" charset="0"/>
                <a:cs typeface="Times New Roman" pitchFamily="18" charset="0"/>
              </a:rPr>
              <a:t>rokuratorstwem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bytowskim; 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600" b="1" dirty="0" err="1" smtClean="0">
                <a:latin typeface="Times New Roman" pitchFamily="18" charset="0"/>
                <a:cs typeface="Times New Roman" pitchFamily="18" charset="0"/>
              </a:rPr>
              <a:t>prokuratorstwem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lęborskim.  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283968" y="6070242"/>
            <a:ext cx="3152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ŁĄCZNIE 4,8 tyś. km</a:t>
            </a:r>
            <a:r>
              <a:rPr lang="pl-PL" sz="2000" b="1" baseline="300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pl-PL" sz="2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002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5796136" y="133182"/>
            <a:ext cx="288032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Z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LEWEJ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dokument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14 listopada 1382 r. sygnowany pieczęcią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KOMTURA GDAŃSKIEGO ZYGFRYDA WALPORTA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von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BASSENHEIM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– dotyczący </a:t>
            </a:r>
            <a:r>
              <a:rPr lang="pl-PL" sz="1600" b="1" u="sng" dirty="0" smtClean="0">
                <a:latin typeface="Times New Roman" pitchFamily="18" charset="0"/>
                <a:cs typeface="Times New Roman" pitchFamily="18" charset="0"/>
              </a:rPr>
              <a:t>pożyczki </a:t>
            </a: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RADZIE STAREGO MIASTA GDAŃSKA </a:t>
            </a:r>
            <a:r>
              <a:rPr lang="pl-PL" sz="1600" b="1" u="sng" dirty="0" smtClean="0">
                <a:latin typeface="Times New Roman" pitchFamily="18" charset="0"/>
                <a:cs typeface="Times New Roman" pitchFamily="18" charset="0"/>
              </a:rPr>
              <a:t>na budowę </a:t>
            </a: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RATUSZA</a:t>
            </a:r>
            <a:r>
              <a:rPr lang="pl-PL" sz="1600" b="1" u="sng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Wówczas 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GDAŃSKU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funkcjonowały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TRZY NIEZALEŻNE MIASTA: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827584" y="501317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STARE MIASTO GDAŃSK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GŁÓWNE MIASTO GDAŃSK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NOWE MIASTO GDAŃSK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→ założone przez Krzyżaków   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5544616" cy="368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854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4716016" y="3717032"/>
            <a:ext cx="40324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Z </a:t>
            </a:r>
            <a:r>
              <a:rPr lang="pl-PL" sz="1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LEWEJ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pieczęć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STAREGO MIASTA GDAŃSKA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przy dokumencie z 1414 r. )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wizerunkiem św.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KATARZYNY. </a:t>
            </a:r>
          </a:p>
          <a:p>
            <a:pPr algn="just">
              <a:lnSpc>
                <a:spcPct val="150000"/>
              </a:lnSpc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 górze pieczęć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NOWEGO MIASTA GDAŃSKA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przedstawiająca postać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św.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BARTŁOMIEJA.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656" y="476672"/>
            <a:ext cx="425775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6673"/>
            <a:ext cx="3456384" cy="341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880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5796135" y="548680"/>
            <a:ext cx="30243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Z </a:t>
            </a:r>
            <a:r>
              <a:rPr lang="pl-PL" sz="1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LEWEJ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KSIĘGA KOPII KORESPONDENCJI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wysyłanej z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KANCELARII GŁÓWNEGO MIASTA GDAŃSKA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 latach: 1420 – 1430. 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2" y="4703664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361950" algn="l"/>
              </a:tabLst>
            </a:pPr>
            <a:r>
              <a:rPr lang="pl-PL" sz="1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 1454 r. powstała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TAJNA RADA ZWIĄZKU PRUSKIEGO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Gdańsk, Toruń, Chełmno, rycerstwo pomorskie z rodem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BUŻYŃSKICH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na czele ). Rada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WYPOWIEDZIAŁA POSŁUSZEŃSTWO KRZYŻAKOM I ZWRÓCIŁA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się do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KAZIMIERZA JAGIELLOŃCZYKA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o przyłączenie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PRUS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POLSKI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539768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68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4259561" y="0"/>
            <a:ext cx="453650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22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LUTEGO 1454 r.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król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KAZIMIERZ JAGIELLOŃCZYK – WYPOWIEDZIAŁ WOJNĘ ZAKONOWI ! </a:t>
            </a:r>
          </a:p>
          <a:p>
            <a:pPr algn="just">
              <a:lnSpc>
                <a:spcPct val="150000"/>
              </a:lnSpc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6 marca 1454 r. ogłoszony został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AKT INKORPORACJI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– przyłączenia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PRUS DO POLSKI ! </a:t>
            </a:r>
          </a:p>
          <a:p>
            <a:pPr algn="ctr">
              <a:lnSpc>
                <a:spcPct val="150000"/>
              </a:lnSpc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ROZPOCZĘŁA SIĘ WOJNA ! </a:t>
            </a:r>
          </a:p>
          <a:p>
            <a:pPr algn="just">
              <a:lnSpc>
                <a:spcPct val="150000"/>
              </a:lnSpc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GDAŃSZCZANIE ZBURZYLI ZAMEK KRZYŻACKI I OBLEGLI MALBORK ! MIESZCZANIE TORUŃSCY TEŻ ZBURZYLI ZAMEK KRZYŻACKI, ZDOBYTO INNE ZAMKI – W RĘKACH ZAKONU POZOSTAŁ TYLKO: MALBORK, SZTUM I CHOJNICE !</a:t>
            </a:r>
          </a:p>
          <a:p>
            <a:pPr algn="just">
              <a:lnSpc>
                <a:spcPct val="150000"/>
              </a:lnSpc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WOJNA MOGŁA SKOŃCZYĆ SIĘ BARDZO SZYBKO ZAŁAMANIEM POTĘGI KRZYŻACKIEJ ! 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385" y="260648"/>
            <a:ext cx="3672408" cy="556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95535" y="5855373"/>
            <a:ext cx="3864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ÓWCZESNE WOJSKO POLSKIE GŁÓWNIE POSPOLITE RUSZENIE SZLACHTY </a:t>
            </a:r>
            <a:endParaRPr lang="pl-PL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984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5724127" y="0"/>
            <a:ext cx="307193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18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września 1454 r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WOJSKO POLSKIE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składające się głownie ze szlacheckiego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POSPOLITEGO RUSZENIA PONIOSŁO SROMOTNĄ KLĘSKĘ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CHOJNICAMI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→ zaczęła się przewlekła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WOJNA 13 - to LETNIA ! </a:t>
            </a:r>
          </a:p>
          <a:p>
            <a:pPr algn="just">
              <a:lnSpc>
                <a:spcPct val="150000"/>
              </a:lnSpc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LATA KOSZTOWNYCH ZMAGAŃ NA LĄDZIE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WODZIE !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280442" y="4708326"/>
            <a:ext cx="828092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 I POLSKA WYSZŁA Z NICH OBRONNĄ RĘKĄ ! 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GDAŃSK STAŁ SIĘ NAJBOGATSZYM MIASTEM RZECZYPOSPOLITEJ ! </a:t>
            </a:r>
            <a:endParaRPr lang="pl-PL" sz="2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5328592" cy="3980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9867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759371" y="-459432"/>
            <a:ext cx="7704856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l-PL" sz="54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Old English Text MT" pitchFamily="66" charset="0"/>
                <a:cs typeface="Times New Roman" pitchFamily="18" charset="0"/>
              </a:rPr>
              <a:t>P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RZYGOTOWUJĄC WYKŁAD ZADAŁEM SOBIE PYTANIE: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„Kiedy rozpoczęło się rzeczoznawstwo majątkowe na Pomorzu </a:t>
            </a:r>
            <a:b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KTO MOŻE BYĆ POMORSKIM PATRONEM </a:t>
            </a:r>
            <a:b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NASZEGO ZAWODU ?!”… </a:t>
            </a:r>
          </a:p>
          <a:p>
            <a:pPr algn="just"/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PRZEŚLEDŹMY WIĘC WSPÓLNIE TOK MOICH HISTORYCZNYCH POSZUKIWAŃ ODPOWIEDZI NA TE PYTANIA … </a:t>
            </a:r>
          </a:p>
          <a:p>
            <a:pPr algn="just">
              <a:lnSpc>
                <a:spcPct val="150000"/>
              </a:lnSpc>
            </a:pPr>
            <a:endParaRPr lang="pl-PL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PRZY CZYM – 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UWAGA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! 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 GŁÓWNYM STOPNIU INTERESOWAŁO MNIE RZECZOZNAWSTWO MAJĄTKOWE, ALE TEŻ I FUNKCJA WOJEWODÓW GDAŃSKICH – CZY SZERZEJ … POMORSKICH … </a:t>
            </a:r>
            <a:b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ZE WZGLĘDÓW RACZEJ OCZYWISTYCH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81904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5671863" y="116583"/>
            <a:ext cx="32403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w</a:t>
            </a:r>
            <a:r>
              <a:rPr lang="pl-PL" sz="16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ŁAŚNIE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 CZASIE WOJNY </a:t>
            </a:r>
            <a:b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13 - to LETNIEJ GDAŃSK SŁUŻYŁ KAZIMIERZOWI JAGIELLOŃCZY - KOWI WYSOKIMI POŻYCZKAMI </a:t>
            </a:r>
            <a:b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WSPOMAGAŁ  MILITARNIE !</a:t>
            </a:r>
          </a:p>
          <a:p>
            <a:pPr algn="just">
              <a:lnSpc>
                <a:spcPct val="150000"/>
              </a:lnSpc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Kiedy w 1457 r. 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KRÓL PRZEBYWAŁ W GDAŃSKU NADAŁ MIASTU </a:t>
            </a:r>
            <a:b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( 25 maja 1457 r. )  </a:t>
            </a: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ZAISTE KRÓLEWSKIE PRZYWILEJE.  </a:t>
            </a:r>
            <a:endParaRPr lang="pl-PL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56481" y="4005064"/>
            <a:ext cx="86089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361950" algn="l"/>
              </a:tabLst>
            </a:pPr>
            <a:r>
              <a:rPr lang="pl-PL" sz="14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OPISANE W TYM DOKUMENCIE :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tabLst>
                <a:tab pos="361950" algn="l"/>
              </a:tabLst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Główne Miasto mogło połączyć się ze STARYM i NOWYM GDAŃSKIEM.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tabLst>
                <a:tab pos="361950" algn="l"/>
              </a:tabLst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Tylko Rada Miasta mogła udzielić obcym kupcom pozwolenie na handel w Gdańsku.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tabLst>
                <a:tab pos="361950" algn="l"/>
              </a:tabLst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Gdańsk uzyskał prawo bicia własnej monety z podobizną króla.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tabLst>
                <a:tab pos="361950" algn="l"/>
              </a:tabLst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Miasto otrzymało od króla nowe posiadłości : Mierzei Wiślanej, Szkarpawy, Żuław Gdańskich, Pruszcza, Oruni, Lipców, Kowali, </a:t>
            </a:r>
            <a:r>
              <a:rPr lang="pl-PL" sz="1400" b="1" dirty="0" err="1" smtClean="0">
                <a:latin typeface="Times New Roman" pitchFamily="18" charset="0"/>
                <a:cs typeface="Times New Roman" pitchFamily="18" charset="0"/>
              </a:rPr>
              <a:t>Warcza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l-PL" sz="1400" b="1" dirty="0" err="1" smtClean="0">
                <a:latin typeface="Times New Roman" pitchFamily="18" charset="0"/>
                <a:cs typeface="Times New Roman" pitchFamily="18" charset="0"/>
              </a:rPr>
              <a:t>Ujeściska</a:t>
            </a: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, Siedlec, Żelichowa ( ponad tysiąc kilometrów kwadratowych terenu ). 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  <a:tabLst>
                <a:tab pos="361950" algn="l"/>
              </a:tabLst>
            </a:pPr>
            <a:r>
              <a:rPr lang="pl-PL" sz="1400" b="1" dirty="0" smtClean="0">
                <a:latin typeface="Times New Roman" pitchFamily="18" charset="0"/>
                <a:cs typeface="Times New Roman" pitchFamily="18" charset="0"/>
              </a:rPr>
              <a:t>Do herbu miasta król pozwolił używać korony i czerwonego ( królewskiego ) wosku na pieczęciach !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3111"/>
            <a:ext cx="529905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0972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31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95536" y="44624"/>
            <a:ext cx="8424936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P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zmiennych kolejach losu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WOJSKO POLSKIE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6 lipca 1460 r. zajmuje </a:t>
            </a:r>
            <a:r>
              <a:rPr lang="pl-PL" sz="15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MALBORK</a:t>
            </a:r>
            <a:r>
              <a:rPr lang="pl-PL" sz="1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pl-PL" sz="1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a 19 października 1466 r. w toruńskim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„DWORZE ARTUSA” KRÓL POLSKI </a:t>
            </a: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azimierz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JAGIELLOŃCZYK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i wielki mistrz krzyżacki Ludwik von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ERLICHSHAUSEN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podpisują traktat </a:t>
            </a: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KOŃCZĄCY WOJNĘ TRZYNASTOLETNIĄ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 POLSKI WRACA POMORZE GDAŃSKIE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ziemia chełmińska i miechowska, większość krzyżackich twierdz i zamków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WIELKI MISTRZ KRZYŻACKI STAJE SIĘ LENNIKIEM POLSKI ! KRÓL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STAROSTĘ GENERALNEGO PRUS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mianuje: 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SCIBORA BAŻYŃSKIEGO</a:t>
            </a:r>
          </a:p>
          <a:p>
            <a:pPr algn="ctr">
              <a:lnSpc>
                <a:spcPct val="150000"/>
              </a:lnSpc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współzałożyciela Tajnego Związku Pruskiego ). 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ZNOWU ZACZYNA SIĘ POLSKA HISTORIA POMORZA KOLEJNĄ CZĘŚĆ TEJ HISTORII PRZEDSTAWIĘ NA NASTĘPNEJ JUBILEUSZOWEJ KONFERENCJI RZECZOZNAWCÓW MAJĄTKOWYCH W GDAŃSKU. </a:t>
            </a:r>
            <a:endParaRPr lang="pl-PL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07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32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400497" y="0"/>
            <a:ext cx="8424936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P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OZOSTAJE JESZCZE SFORMUŁOWAĆ WNIOSKI : </a:t>
            </a:r>
          </a:p>
          <a:p>
            <a:pPr algn="ctr">
              <a:lnSpc>
                <a:spcPct val="150000"/>
              </a:lnSpc>
            </a:pPr>
            <a:r>
              <a:rPr lang="pl-PL" sz="28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OTO ONE !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1950" indent="-36195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RZECZOZNAWSTWO MAJĄTKOWE NA POMORZU JEST TAK STARYM ZAWODEM JAK SAMO POMORZE !</a:t>
            </a:r>
          </a:p>
          <a:p>
            <a:pPr marL="361950" indent="-36195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RZECZOZNAWCÓW MAJĄTKOWYCH POTRZEBUJE WŁADZA I OBYWATELE – TYLKO NIE ZAWSZE O TYM WIEDZĄ – DOPIERO JAK ICH… „PRZYPILI” !</a:t>
            </a:r>
          </a:p>
          <a:p>
            <a:pPr marL="361950" indent="-36195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WARTO ROZWAŻYĆ MOŻLIWOŚĆ PRZYJĘCIA DO NAZWY STOWARZYSZENIA POMORSKIEGO IMIENIA ŚWIĘTOPEŁKA, A W SŁUPSKU ŚWIĘCA !?</a:t>
            </a:r>
          </a:p>
          <a:p>
            <a:pPr marL="361950" indent="-36195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WOJEWODOWIE GDAŃSCY I POMORSCY JEŚLI NAWET PRZEKAZUJĄ PODLEGŁE IM ZIEMIE W „OBCE RĘCE”, TO JAK POKAZUJE HISTORIA → </a:t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„PER SALDO” →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POMORZU WYCHODZI NA KORZYŚĆ ! </a:t>
            </a: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pl-PL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184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759371" y="-459432"/>
            <a:ext cx="770485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l-PL" sz="54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Old English Text MT" pitchFamily="66" charset="0"/>
                <a:cs typeface="Times New Roman" pitchFamily="18" charset="0"/>
              </a:rPr>
              <a:t>P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OCZĄTEK HISTORII POMORZA </a:t>
            </a: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( od tej chwili nie będę mówił „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WSCHODNIEGO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” czy „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GDAŃSKIEGO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” ) 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endParaRPr lang="pl-PL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ZWIĄZANY JEST Z DYNASTIĄ SOBIESŁAWICÓW </a:t>
            </a: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panującą na Pomorzu od XII wieku. 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NAJNOWSZE BADANIA WSKAZUJĄ, ŻE PROTOPLASTA RODU: </a:t>
            </a:r>
            <a:r>
              <a:rPr lang="pl-PL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SOBIESŁAW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nalazł się na dworze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BOLESŁAWA KRZYWOUSTEGO </a:t>
            </a:r>
          </a:p>
          <a:p>
            <a:pPr algn="ctr">
              <a:lnSpc>
                <a:spcPct val="150000"/>
              </a:lnSpc>
            </a:pPr>
            <a:r>
              <a:rPr lang="pl-PL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o zdobyciu przez króla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POMORZA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( w 1116 r. ) –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jako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ZAKŁADNIK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z tego terenu. 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WRACA PO LATACH DO GDAŃSKA JUŻ JAKO CAPITANEUS </a:t>
            </a:r>
            <a:b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 NAMIESTNIK KRÓLA / </a:t>
            </a:r>
            <a:endParaRPr lang="pl-PL" sz="2000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1872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284" y="332656"/>
            <a:ext cx="3312368" cy="586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862958" y="116632"/>
            <a:ext cx="496398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S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OBIESŁAW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jest uznawany za pierwszego fundatora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KLASZTORU CYSTERSÓW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OLIWIE</a:t>
            </a:r>
          </a:p>
          <a:p>
            <a:pPr algn="ctr">
              <a:lnSpc>
                <a:spcPct val="200000"/>
              </a:lnSpc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Miał dwóch synów: </a:t>
            </a:r>
          </a:p>
          <a:p>
            <a:pPr algn="just">
              <a:lnSpc>
                <a:spcPct val="150000"/>
              </a:lnSpc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SAMBORA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MŚCIWOJA  </a:t>
            </a:r>
          </a:p>
          <a:p>
            <a:pPr algn="just">
              <a:lnSpc>
                <a:spcPct val="200000"/>
              </a:lnSpc>
              <a:spcBef>
                <a:spcPts val="1200"/>
              </a:spcBef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SAMBOR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właśnie jest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RZECZYWISTYM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wystawcą dokumentu fundacyjnego klasztoru oliwskiego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( 18 marzec 1178 r. ). Nie jest jednak wykluczone,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że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SOBIESŁAW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powziął decyzję o fundacji…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47675" algn="l"/>
              </a:tabLst>
            </a:pP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	Z lewej wyobrażenie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SAMBORA I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miedziorytu w kościele oliwskim. </a:t>
            </a:r>
          </a:p>
          <a:p>
            <a:pPr algn="just">
              <a:lnSpc>
                <a:spcPct val="150000"/>
              </a:lnSpc>
              <a:tabLst>
                <a:tab pos="447675" algn="l"/>
              </a:tabLst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SAMBOR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, był tak jak i jego ojciec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SOBIESŁAW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NAMIESTNIKIEM KRÓLA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Kazimierza Sprawiedliwego od 1187 r. ) 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04913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745" y="332656"/>
            <a:ext cx="3637199" cy="6056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stokąt 4"/>
          <p:cNvSpPr/>
          <p:nvPr/>
        </p:nvSpPr>
        <p:spPr>
          <a:xfrm>
            <a:off x="4211960" y="332656"/>
            <a:ext cx="461158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S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AMBOR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umiera 7 lutego 1207 r. </a:t>
            </a: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o nim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NAMIESTNIKIEM KRÓLA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zostaje jego młodszy brat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MŚCIWOJ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( wówczas mówiono też: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MSZCZUJ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lub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MESTWIN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) „Nie był tak strojny” – jak brat, a może rytownicy ówcześni nie umieli postaci przedstawić godniej ?! Tu jego wyobrażenie na pieczęci ! Jako pierwszy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możnowładców pomorskich użył tytułu </a:t>
            </a: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„PRINCEPS”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/ książę /, choć jeszcze nie używał „silniejszego” tytułu rodowych książąt: </a:t>
            </a: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„DUX” ! </a:t>
            </a:r>
          </a:p>
          <a:p>
            <a:pPr algn="just">
              <a:lnSpc>
                <a:spcPct val="150000"/>
              </a:lnSpc>
              <a:tabLst>
                <a:tab pos="447675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 1209 r.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FUNDUJĄC KLASZTOR NORBERTANEK W ŻUKOWIE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użył zwrotu: „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MESTWINUS NUNC PRINCEPS IN DANSK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„</a:t>
            </a:r>
            <a:r>
              <a:rPr lang="pl-PL" sz="1600" b="1" dirty="0" err="1" smtClean="0">
                <a:latin typeface="Times New Roman" pitchFamily="18" charset="0"/>
                <a:cs typeface="Times New Roman" pitchFamily="18" charset="0"/>
              </a:rPr>
              <a:t>Mestwin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teraz książę Gdańska” ). 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23691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1721"/>
            <a:ext cx="3602034" cy="624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stokąt 4"/>
          <p:cNvSpPr/>
          <p:nvPr/>
        </p:nvSpPr>
        <p:spPr>
          <a:xfrm>
            <a:off x="4211960" y="44624"/>
            <a:ext cx="475252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M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ŚCIWOJ I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ożenił się ze 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ZWISŁAWĄ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, mieli 9-ro dzieci… 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NAJBARDZIEJ ZNANYM </a:t>
            </a:r>
            <a:b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SZANOWANYM BYŁ NAJSTARSZY SYN: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ŚWIĘTOPEŁEK</a:t>
            </a:r>
          </a:p>
          <a:p>
            <a:pPr algn="just">
              <a:lnSpc>
                <a:spcPct val="150000"/>
              </a:lnSpc>
            </a:pP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później nazwany 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WIELKIM !</a:t>
            </a:r>
          </a:p>
          <a:p>
            <a:pPr algn="just">
              <a:lnSpc>
                <a:spcPct val="150000"/>
              </a:lnSpc>
            </a:pP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Tu przedstawiony na miedziorycie z kościoła oliwskiego. </a:t>
            </a:r>
          </a:p>
          <a:p>
            <a:pPr algn="just">
              <a:lnSpc>
                <a:spcPct val="150000"/>
              </a:lnSpc>
              <a:tabLst>
                <a:tab pos="447675" algn="l"/>
              </a:tabLst>
            </a:pPr>
            <a:r>
              <a:rPr lang="pl-PL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Przez 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LESZKA BIAŁEGO 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zatwierdzony </a:t>
            </a:r>
            <a:br>
              <a:rPr lang="pl-PL" sz="1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w 1217 r. na 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NAMIESTNIKA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, ale po śmierci władcy 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ZACZĄŁ UŻYWAĆ 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wyższego tytułu książęcego i „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DUX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” – jako samodzielny władca 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POMORZA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 ( w tym również ziemi słupskiej </a:t>
            </a:r>
            <a:br>
              <a:rPr lang="pl-PL" sz="1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i sławieńskiej, ale </a:t>
            </a:r>
            <a:r>
              <a:rPr lang="pl-PL" sz="17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TEŻ</a:t>
            </a:r>
            <a:r>
              <a:rPr lang="pl-PL" sz="1700" b="1" dirty="0" smtClean="0">
                <a:latin typeface="Times New Roman" pitchFamily="18" charset="0"/>
                <a:cs typeface="Times New Roman" pitchFamily="18" charset="0"/>
              </a:rPr>
              <a:t>: Nakła nad Notecią, Bydgoszczy a nawet… Wyszogrodu ).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77467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3" y="404665"/>
            <a:ext cx="3456384" cy="341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stokąt 4"/>
          <p:cNvSpPr/>
          <p:nvPr/>
        </p:nvSpPr>
        <p:spPr>
          <a:xfrm>
            <a:off x="4184129" y="-99392"/>
            <a:ext cx="475252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4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Old English Text MT" pitchFamily="66" charset="0"/>
                <a:cs typeface="Times New Roman" pitchFamily="18" charset="0"/>
              </a:rPr>
              <a:t>Z</a:t>
            </a:r>
            <a:r>
              <a:rPr lang="pl-PL" sz="4400" b="1" dirty="0" smtClean="0">
                <a:ln>
                  <a:solidFill>
                    <a:schemeClr val="tx1"/>
                  </a:solidFill>
                </a:ln>
                <a:latin typeface="Old English Text MT" pitchFamily="66" charset="0"/>
                <a:cs typeface="Times New Roman" pitchFamily="18" charset="0"/>
              </a:rPr>
              <a:t> </a:t>
            </a:r>
            <a:r>
              <a:rPr lang="pl-PL" sz="1900" b="1" dirty="0" smtClean="0">
                <a:latin typeface="Times New Roman" pitchFamily="18" charset="0"/>
                <a:cs typeface="Times New Roman" pitchFamily="18" charset="0"/>
              </a:rPr>
              <a:t>lewej pieczęć </a:t>
            </a:r>
            <a:r>
              <a:rPr lang="pl-PL" sz="19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ŚWIĘTOPEŁKA WIELKIEGO</a:t>
            </a:r>
            <a:r>
              <a:rPr lang="pl-PL" sz="1900" b="1" dirty="0" smtClean="0">
                <a:latin typeface="Times New Roman" pitchFamily="18" charset="0"/>
                <a:cs typeface="Times New Roman" pitchFamily="18" charset="0"/>
              </a:rPr>
              <a:t> z 1228 r. ( chyba jednak Pomorze miało słabych wówczas rytowników ). </a:t>
            </a:r>
          </a:p>
          <a:p>
            <a:pPr algn="just">
              <a:lnSpc>
                <a:spcPct val="150000"/>
              </a:lnSpc>
            </a:pPr>
            <a:r>
              <a:rPr lang="pl-PL" sz="19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TU DOCHODZĘ DO SEDNA ODPOWIEDZI NA PIERWSZE PYTANIE: </a:t>
            </a:r>
            <a:r>
              <a:rPr lang="pl-PL" sz="1900" b="1" dirty="0" smtClean="0">
                <a:latin typeface="Times New Roman" pitchFamily="18" charset="0"/>
                <a:cs typeface="Times New Roman" pitchFamily="18" charset="0"/>
              </a:rPr>
              <a:t>„Kto powinien być patronem pomorskich rzeczoznawców majątkowych ?” – </a:t>
            </a:r>
            <a:r>
              <a:rPr lang="pl-PL" sz="19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WŁAŚNIE: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2851026" y="4581128"/>
            <a:ext cx="3816424" cy="1107996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ŚWIĘTOPEŁEK  </a:t>
            </a:r>
            <a:r>
              <a:rPr lang="pl-PL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WIELKI </a:t>
            </a:r>
          </a:p>
          <a:p>
            <a:pPr algn="ctr">
              <a:lnSpc>
                <a:spcPct val="150000"/>
              </a:lnSpc>
            </a:pPr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 rodu SOBIESŁAWOWICÓW</a:t>
            </a:r>
            <a:endParaRPr lang="pl-PL" sz="2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95536" y="5877272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0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JAKIE SĄ POWODY, CZY TEŻ DOWODY NA TO TWIERDZENIE ?!</a:t>
            </a:r>
            <a:endParaRPr lang="pl-PL" sz="2000" dirty="0">
              <a:solidFill>
                <a:srgbClr val="00B050"/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85701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467544" y="-30435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48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Old English Text MT" pitchFamily="66" charset="0"/>
                <a:cs typeface="Times New Roman" pitchFamily="18" charset="0"/>
              </a:rPr>
              <a:t>P</a:t>
            </a:r>
            <a:r>
              <a:rPr lang="pl-PL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 PIERWSZE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to właśnie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ŚWIĘTOPEŁEK WIELKI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, w latach 1257 – 1263: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POTWIERDZIŁ PRAWA MIEJSKIE OSADZIE RZEMIEŚLNICZO – HANDLOWEJ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w Gdańsku,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UMOCNIŁ GRÓD KSIĄŻĘCY I CO NAJWAŻNIEJSZE: </a:t>
            </a: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DOPROWADZIŁ DO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4942580" y="1864313"/>
            <a:ext cx="385539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6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LEGALIZACJI PRAW WŁASNOŚCI DZIAŁEK I ZABUDOWAŃ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ZACZĄTEK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 na Pomorzu ksiąg wieczystych i miejscowego planu zagospodarowania przestrzennego ! )</a:t>
            </a:r>
          </a:p>
          <a:p>
            <a:pPr algn="just">
              <a:lnSpc>
                <a:spcPct val="150000"/>
              </a:lnSpc>
            </a:pP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CÓŻ BY ZNACZYŁY DZISIAJ NASZE OPERATY BEZ ODWOŁANIA SIĘ DO TYCH DOKUMENTÓW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tabLst>
                <a:tab pos="447675" algn="l"/>
              </a:tabLst>
            </a:pPr>
            <a:r>
              <a:rPr lang="pl-PL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lewej oprawa romańska i pierwsza strona: „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KODEKSU PRAWA LUBECKIEGO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dla miasta </a:t>
            </a:r>
            <a:r>
              <a:rPr lang="pl-PL" sz="1600" b="1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GDAŃSKA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br>
              <a:rPr lang="pl-PL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z 1263 r.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835" y="2348880"/>
            <a:ext cx="4569190" cy="3427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5D65-2836-4E18-B58A-CDB22F71DBFF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3046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1076</Words>
  <Application>Microsoft Office PowerPoint</Application>
  <PresentationFormat>Pokaz na ekranie (4:3)</PresentationFormat>
  <Paragraphs>232</Paragraphs>
  <Slides>32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3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</vt:vector>
  </TitlesOfParts>
  <Company>Max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Max</dc:creator>
  <cp:lastModifiedBy>Tomasz Werner</cp:lastModifiedBy>
  <cp:revision>123</cp:revision>
  <dcterms:created xsi:type="dcterms:W3CDTF">2014-05-08T17:29:50Z</dcterms:created>
  <dcterms:modified xsi:type="dcterms:W3CDTF">2014-06-12T14:47:17Z</dcterms:modified>
</cp:coreProperties>
</file>